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4" r:id="rId1"/>
    <p:sldMasterId id="2147483856" r:id="rId2"/>
  </p:sldMasterIdLst>
  <p:notesMasterIdLst>
    <p:notesMasterId r:id="rId22"/>
  </p:notesMasterIdLst>
  <p:sldIdLst>
    <p:sldId id="293" r:id="rId3"/>
    <p:sldId id="295" r:id="rId4"/>
    <p:sldId id="309" r:id="rId5"/>
    <p:sldId id="308" r:id="rId6"/>
    <p:sldId id="301" r:id="rId7"/>
    <p:sldId id="294" r:id="rId8"/>
    <p:sldId id="257" r:id="rId9"/>
    <p:sldId id="296" r:id="rId10"/>
    <p:sldId id="297" r:id="rId11"/>
    <p:sldId id="298" r:id="rId12"/>
    <p:sldId id="300" r:id="rId13"/>
    <p:sldId id="302" r:id="rId14"/>
    <p:sldId id="303" r:id="rId15"/>
    <p:sldId id="310" r:id="rId16"/>
    <p:sldId id="299" r:id="rId17"/>
    <p:sldId id="304" r:id="rId18"/>
    <p:sldId id="306" r:id="rId19"/>
    <p:sldId id="305" r:id="rId20"/>
    <p:sldId id="307" r:id="rId21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524D7656-C1A7-4DB9-BF1F-9BF60B44E054}">
          <p14:sldIdLst>
            <p14:sldId id="293"/>
            <p14:sldId id="295"/>
            <p14:sldId id="309"/>
            <p14:sldId id="308"/>
            <p14:sldId id="301"/>
            <p14:sldId id="294"/>
            <p14:sldId id="257"/>
            <p14:sldId id="296"/>
            <p14:sldId id="297"/>
            <p14:sldId id="298"/>
            <p14:sldId id="300"/>
            <p14:sldId id="302"/>
            <p14:sldId id="303"/>
            <p14:sldId id="310"/>
            <p14:sldId id="299"/>
            <p14:sldId id="304"/>
            <p14:sldId id="306"/>
            <p14:sldId id="305"/>
            <p14:sldId id="30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4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0E5915-38DD-40E1-8550-D88D517F5F6C}" type="datetimeFigureOut">
              <a:rPr lang="ru-RU" smtClean="0"/>
              <a:t>21.08.2025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156646-A394-416F-B389-ECD9A09E75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152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>
            <a:extLst>
              <a:ext uri="{FF2B5EF4-FFF2-40B4-BE49-F238E27FC236}">
                <a16:creationId xmlns:a16="http://schemas.microsoft.com/office/drawing/2014/main" id="{0BFCBC0E-9F11-48D6-9F45-EB9AA05A978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25450" y="1243013"/>
            <a:ext cx="5946775" cy="3346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Заметки 2">
            <a:extLst>
              <a:ext uri="{FF2B5EF4-FFF2-40B4-BE49-F238E27FC236}">
                <a16:creationId xmlns:a16="http://schemas.microsoft.com/office/drawing/2014/main" id="{2DD3FB2F-588C-49C5-9AFE-B34F54C75FA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0E04E72-DBCF-4241-B8E5-6C712B7958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232918-B174-42D4-8D11-0CA41AE2939B}" type="slidenum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55A7C56-2595-4620-80C0-4202CCC6B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A9AB71-0320-4C7D-A166-7F04BD434E63}" type="datetime1">
              <a:rPr lang="ru-RU"/>
              <a:pPr>
                <a:defRPr/>
              </a:pPr>
              <a:t>21.08.2025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34D1B9-486A-4C9D-BFA9-A6A87179A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527D4BE-A73E-465E-BEBF-C361E6CE5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812EAE-394B-48A3-9D43-2EFE545EB7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5756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996892C-9A51-49AD-9946-059E66873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6D5474-7EF5-4EF8-8AAB-2D4E9BC705A2}" type="datetime1">
              <a:rPr lang="ru-RU"/>
              <a:pPr>
                <a:defRPr/>
              </a:pPr>
              <a:t>21.08.2025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A6DDCCC-D1CA-4CB0-B616-073A96D5E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7D416DA-9718-41AD-BCBA-ECD415920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180B16-028B-41B5-905B-AAD64AD530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5301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5B45326-F069-495E-BEB6-2B64A2DF6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7DC87-8D90-4FD8-AF6F-327FBC01245D}" type="datetime1">
              <a:rPr lang="ru-RU"/>
              <a:pPr>
                <a:defRPr/>
              </a:pPr>
              <a:t>21.08.2025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7ED0D20-78AE-4EF9-80B0-33D7878EA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D45654F-3F52-43A8-8F79-775436FB9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17CBB-3CA5-4779-A7CB-EAA174200A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70643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E3322-AF5B-472F-8684-D5C6CA561EEB}" type="datetimeFigureOut">
              <a:rPr lang="ru-RU" smtClean="0"/>
              <a:t>21.08.2025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520E08A-7B7C-46B9-BEC1-87B330A78E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84665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E3322-AF5B-472F-8684-D5C6CA561EEB}" type="datetimeFigureOut">
              <a:rPr lang="ru-RU" smtClean="0"/>
              <a:t>21.08.2025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0E08A-7B7C-46B9-BEC1-87B330A78E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50023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E3322-AF5B-472F-8684-D5C6CA561EEB}" type="datetimeFigureOut">
              <a:rPr lang="ru-RU" smtClean="0"/>
              <a:t>21.08.2025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520E08A-7B7C-46B9-BEC1-87B330A78E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55479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E3322-AF5B-472F-8684-D5C6CA561EEB}" type="datetimeFigureOut">
              <a:rPr lang="ru-RU" smtClean="0"/>
              <a:t>21.08.2025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520E08A-7B7C-46B9-BEC1-87B330A78E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32999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E3322-AF5B-472F-8684-D5C6CA561EEB}" type="datetimeFigureOut">
              <a:rPr lang="ru-RU" smtClean="0"/>
              <a:t>21.08.2025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520E08A-7B7C-46B9-BEC1-87B330A78E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6971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E3322-AF5B-472F-8684-D5C6CA561EEB}" type="datetimeFigureOut">
              <a:rPr lang="ru-RU" smtClean="0"/>
              <a:t>21.08.2025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0E08A-7B7C-46B9-BEC1-87B330A78E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71199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E3322-AF5B-472F-8684-D5C6CA561EEB}" type="datetimeFigureOut">
              <a:rPr lang="ru-RU" smtClean="0"/>
              <a:t>21.08.2025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0E08A-7B7C-46B9-BEC1-87B330A78E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04846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E3322-AF5B-472F-8684-D5C6CA561EEB}" type="datetimeFigureOut">
              <a:rPr lang="ru-RU" smtClean="0"/>
              <a:t>21.08.2025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0E08A-7B7C-46B9-BEC1-87B330A78E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1482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CF0AC86-E242-4739-8D21-66DCE9F01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E8774F-704D-4F09-810B-05DE203FAAA3}" type="datetime1">
              <a:rPr lang="ru-RU"/>
              <a:pPr>
                <a:defRPr/>
              </a:pPr>
              <a:t>21.08.2025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824B784-FCF1-47D2-85D2-48F691D17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1D3709E-10D7-4DBC-9ECE-50BD839F1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1144D5-714A-471C-910A-9058D47729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26314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E3322-AF5B-472F-8684-D5C6CA561EEB}" type="datetimeFigureOut">
              <a:rPr lang="ru-RU" smtClean="0"/>
              <a:t>21.08.2025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520E08A-7B7C-46B9-BEC1-87B330A78E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0964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E3322-AF5B-472F-8684-D5C6CA561EEB}" type="datetimeFigureOut">
              <a:rPr lang="ru-RU" smtClean="0"/>
              <a:t>21.08.2025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520E08A-7B7C-46B9-BEC1-87B330A78E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43929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E3322-AF5B-472F-8684-D5C6CA561EEB}" type="datetimeFigureOut">
              <a:rPr lang="ru-RU" smtClean="0"/>
              <a:t>21.08.2025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520E08A-7B7C-46B9-BEC1-87B330A78ED6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1956019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E3322-AF5B-472F-8684-D5C6CA561EEB}" type="datetimeFigureOut">
              <a:rPr lang="ru-RU" smtClean="0"/>
              <a:t>21.08.2025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520E08A-7B7C-46B9-BEC1-87B330A78E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61531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E3322-AF5B-472F-8684-D5C6CA561EEB}" type="datetimeFigureOut">
              <a:rPr lang="ru-RU" smtClean="0"/>
              <a:t>21.08.2025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520E08A-7B7C-46B9-BEC1-87B330A78ED6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6846231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E3322-AF5B-472F-8684-D5C6CA561EEB}" type="datetimeFigureOut">
              <a:rPr lang="ru-RU" smtClean="0"/>
              <a:t>21.08.2025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520E08A-7B7C-46B9-BEC1-87B330A78E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233944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E3322-AF5B-472F-8684-D5C6CA561EEB}" type="datetimeFigureOut">
              <a:rPr lang="ru-RU" smtClean="0"/>
              <a:t>21.08.2025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0E08A-7B7C-46B9-BEC1-87B330A78E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355433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E3322-AF5B-472F-8684-D5C6CA561EEB}" type="datetimeFigureOut">
              <a:rPr lang="ru-RU" smtClean="0"/>
              <a:t>21.08.2025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0E08A-7B7C-46B9-BEC1-87B330A78E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47706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E3322-AF5B-472F-8684-D5C6CA561EEB}" type="datetimeFigureOut">
              <a:rPr lang="ru-RU" smtClean="0"/>
              <a:t>21.08.2025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0E08A-7B7C-46B9-BEC1-87B330A78E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6903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529E7CE-78C3-4DBE-A9D8-0DD9D74B1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630E3-AD61-4FDD-96FB-4696E0C845C2}" type="datetime1">
              <a:rPr lang="ru-RU"/>
              <a:pPr>
                <a:defRPr/>
              </a:pPr>
              <a:t>21.08.2025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8E8FF48-134E-41E4-99FB-07EBEC6D2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0E9907A-3608-43EC-B9EC-30B4B45D4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F5CF3F-E38F-4B08-A9E4-7C45D77071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0623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F6E97F3B-1EEA-484A-8730-E9DD6AE04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1B742-9B14-437C-9920-F28C3ED9C255}" type="datetime1">
              <a:rPr lang="ru-RU"/>
              <a:pPr>
                <a:defRPr/>
              </a:pPr>
              <a:t>21.08.2025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7040AF6A-3F6E-4A58-AE46-3DE2EE411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46B094D9-0BD2-4D7D-A593-909E1E896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FCB051-3944-4E9E-BC16-3711334D5B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1559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>
            <a:extLst>
              <a:ext uri="{FF2B5EF4-FFF2-40B4-BE49-F238E27FC236}">
                <a16:creationId xmlns:a16="http://schemas.microsoft.com/office/drawing/2014/main" id="{BE8B6128-EA15-40AD-A17A-D72D0C7D3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B9D491-1BDB-4CF3-8717-660F9C20F3B3}" type="datetime1">
              <a:rPr lang="ru-RU"/>
              <a:pPr>
                <a:defRPr/>
              </a:pPr>
              <a:t>21.08.2025</a:t>
            </a:fld>
            <a:endParaRPr lang="ru-RU"/>
          </a:p>
        </p:txBody>
      </p:sp>
      <p:sp>
        <p:nvSpPr>
          <p:cNvPr id="8" name="Нижний колонтитул 4">
            <a:extLst>
              <a:ext uri="{FF2B5EF4-FFF2-40B4-BE49-F238E27FC236}">
                <a16:creationId xmlns:a16="http://schemas.microsoft.com/office/drawing/2014/main" id="{A32D2A40-518B-4BFB-B069-93E532C4E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id="{1613910D-2B4C-46FA-BCFB-87B0E89F7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1B38CE-0D09-42CA-8D8D-30E6B75812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2499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>
            <a:extLst>
              <a:ext uri="{FF2B5EF4-FFF2-40B4-BE49-F238E27FC236}">
                <a16:creationId xmlns:a16="http://schemas.microsoft.com/office/drawing/2014/main" id="{0BD72A87-509A-4DC8-8A0C-F4BAAFD74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D4829-58D1-41AB-954D-16DA93D4DE9F}" type="datetime1">
              <a:rPr lang="ru-RU"/>
              <a:pPr>
                <a:defRPr/>
              </a:pPr>
              <a:t>21.08.2025</a:t>
            </a:fld>
            <a:endParaRPr lang="ru-RU"/>
          </a:p>
        </p:txBody>
      </p:sp>
      <p:sp>
        <p:nvSpPr>
          <p:cNvPr id="4" name="Нижний колонтитул 4">
            <a:extLst>
              <a:ext uri="{FF2B5EF4-FFF2-40B4-BE49-F238E27FC236}">
                <a16:creationId xmlns:a16="http://schemas.microsoft.com/office/drawing/2014/main" id="{F084271D-D767-45DA-BBC5-13CED6E18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39744AC9-FF97-4E7F-B101-C22A66A2D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ADEEC0-74A1-4CAD-8832-188AD4A007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244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472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CD3565B1-2B6E-4136-81F6-97B0A50F5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7485A3-69B6-456C-A99E-67C5298E1DB8}" type="datetime1">
              <a:rPr lang="ru-RU"/>
              <a:pPr>
                <a:defRPr/>
              </a:pPr>
              <a:t>21.08.2025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6A043939-138D-4A8E-B8F2-BEBA47BA7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D7CF1B7D-146B-4636-BFDC-958DBCBEF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C5CED2-CD24-409A-81EA-39C0BF1C05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991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8592DB92-9F6B-4292-9B30-0DB267354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20852F-75DF-4D30-9050-352459189210}" type="datetime1">
              <a:rPr lang="ru-RU"/>
              <a:pPr>
                <a:defRPr/>
              </a:pPr>
              <a:t>21.08.2025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3D6414F4-A02B-4BAE-9BCA-E693F258D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40D50872-6949-4188-9698-5F8984689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F7FB3E-4D3C-49B3-97CF-873164F598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0712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>
            <a:extLst>
              <a:ext uri="{FF2B5EF4-FFF2-40B4-BE49-F238E27FC236}">
                <a16:creationId xmlns:a16="http://schemas.microsoft.com/office/drawing/2014/main" id="{668D3EE3-A45E-4362-A1C4-224124E8D9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3075" name="Текст 2">
            <a:extLst>
              <a:ext uri="{FF2B5EF4-FFF2-40B4-BE49-F238E27FC236}">
                <a16:creationId xmlns:a16="http://schemas.microsoft.com/office/drawing/2014/main" id="{C7FA4046-C17C-4178-A1DB-167351D4F0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D551F5B-D55B-4171-827F-10C6964512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DE21302F-AE51-4C40-B23E-C311FC9A0B6A}" type="datetime1">
              <a:rPr lang="ru-RU"/>
              <a:pPr>
                <a:defRPr/>
              </a:pPr>
              <a:t>21.08.2025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EE8E1F0-911F-4AD5-9967-AD5D2ED648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1F8C871-3D61-4F72-8D7A-2818079C9D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2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BE091994-8787-4174-BD4C-F4E04DD545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746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E3322-AF5B-472F-8684-D5C6CA561EEB}" type="datetimeFigureOut">
              <a:rPr lang="ru-RU" smtClean="0"/>
              <a:t>21.08.2025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520E08A-7B7C-46B9-BEC1-87B330A78E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723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  <p:sldLayoutId id="2147483868" r:id="rId12"/>
    <p:sldLayoutId id="2147483869" r:id="rId13"/>
    <p:sldLayoutId id="2147483870" r:id="rId14"/>
    <p:sldLayoutId id="2147483871" r:id="rId15"/>
    <p:sldLayoutId id="2147483872" r:id="rId16"/>
    <p:sldLayoutId id="214748387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ivo.garant.ru/#/multilink/77399767/paragraph/13208/number/0:0" TargetMode="External"/><Relationship Id="rId3" Type="http://schemas.openxmlformats.org/officeDocument/2006/relationships/hyperlink" Target="http://base.garant.ru/400164878/" TargetMode="External"/><Relationship Id="rId7" Type="http://schemas.openxmlformats.org/officeDocument/2006/relationships/hyperlink" Target="http://base.garant.ru/400120256/" TargetMode="External"/><Relationship Id="rId2" Type="http://schemas.openxmlformats.org/officeDocument/2006/relationships/hyperlink" Target="http://base.garant.ru/74719200/" TargetMode="External"/><Relationship Id="rId1" Type="http://schemas.openxmlformats.org/officeDocument/2006/relationships/slideLayout" Target="../slideLayouts/slideLayout28.xml"/><Relationship Id="rId6" Type="http://schemas.openxmlformats.org/officeDocument/2006/relationships/hyperlink" Target="http://base.garant.ru/75057534/" TargetMode="External"/><Relationship Id="rId5" Type="http://schemas.openxmlformats.org/officeDocument/2006/relationships/hyperlink" Target="http://base.garant.ru/74953036/" TargetMode="External"/><Relationship Id="rId4" Type="http://schemas.openxmlformats.org/officeDocument/2006/relationships/hyperlink" Target="http://base.garant.ru/75020147/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base.garant.ru/74966454/" TargetMode="External"/><Relationship Id="rId3" Type="http://schemas.openxmlformats.org/officeDocument/2006/relationships/hyperlink" Target="http://base.garant.ru/75081433/" TargetMode="External"/><Relationship Id="rId7" Type="http://schemas.openxmlformats.org/officeDocument/2006/relationships/hyperlink" Target="http://ivo.garant.ru/#/multilink/77399767/paragraph/13217/number/0:0" TargetMode="External"/><Relationship Id="rId2" Type="http://schemas.openxmlformats.org/officeDocument/2006/relationships/hyperlink" Target="http://base.garant.ru/75013503/" TargetMode="External"/><Relationship Id="rId1" Type="http://schemas.openxmlformats.org/officeDocument/2006/relationships/slideLayout" Target="../slideLayouts/slideLayout28.xml"/><Relationship Id="rId6" Type="http://schemas.openxmlformats.org/officeDocument/2006/relationships/hyperlink" Target="http://base.garant.ru/400164836/" TargetMode="External"/><Relationship Id="rId5" Type="http://schemas.openxmlformats.org/officeDocument/2006/relationships/hyperlink" Target="http://base.garant.ru/75062122/" TargetMode="External"/><Relationship Id="rId4" Type="http://schemas.openxmlformats.org/officeDocument/2006/relationships/hyperlink" Target="http://base.garant.ru/75081431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>
            <a:extLst>
              <a:ext uri="{FF2B5EF4-FFF2-40B4-BE49-F238E27FC236}">
                <a16:creationId xmlns:a16="http://schemas.microsoft.com/office/drawing/2014/main" id="{E7DF11B7-65B6-40E5-AA6B-F9CBA24961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7176" y="-1588"/>
            <a:ext cx="250825" cy="6858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1">
            <a:extLst>
              <a:ext uri="{FF2B5EF4-FFF2-40B4-BE49-F238E27FC236}">
                <a16:creationId xmlns:a16="http://schemas.microsoft.com/office/drawing/2014/main" id="{1B0CED70-A2C5-4D0F-8B18-309F7C6154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088" y="50800"/>
            <a:ext cx="8316912" cy="675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220" name="Заголовок 1">
            <a:extLst>
              <a:ext uri="{FF2B5EF4-FFF2-40B4-BE49-F238E27FC236}">
                <a16:creationId xmlns:a16="http://schemas.microsoft.com/office/drawing/2014/main" id="{3E6A77A6-3D69-4D57-A59E-332D7BA749A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351088" y="274639"/>
            <a:ext cx="5848350" cy="1190625"/>
          </a:xfrm>
        </p:spPr>
        <p:txBody>
          <a:bodyPr/>
          <a:lstStyle/>
          <a:p>
            <a:pPr eaLnBrk="1" hangingPunct="1"/>
            <a:r>
              <a:rPr lang="ru-RU" altLang="ru-RU" sz="3600" b="1">
                <a:solidFill>
                  <a:srgbClr val="A60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Учебный центр </a:t>
            </a:r>
            <a:br>
              <a:rPr lang="ru-RU" altLang="ru-RU" sz="3600" b="1">
                <a:solidFill>
                  <a:srgbClr val="A60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600" b="1">
                <a:solidFill>
                  <a:srgbClr val="A607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«За безопасный труд»</a:t>
            </a:r>
          </a:p>
        </p:txBody>
      </p:sp>
      <p:pic>
        <p:nvPicPr>
          <p:cNvPr id="9221" name="Picture 3">
            <a:extLst>
              <a:ext uri="{FF2B5EF4-FFF2-40B4-BE49-F238E27FC236}">
                <a16:creationId xmlns:a16="http://schemas.microsoft.com/office/drawing/2014/main" id="{F0741D3E-450C-44F7-A3A0-F76C0520CE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0"/>
            <a:ext cx="50482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222" name="TextBox 2">
            <a:extLst>
              <a:ext uri="{FF2B5EF4-FFF2-40B4-BE49-F238E27FC236}">
                <a16:creationId xmlns:a16="http://schemas.microsoft.com/office/drawing/2014/main" id="{C1A48AAD-95F2-453D-85E7-F8A12FCA9B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8825" y="2351136"/>
            <a:ext cx="6719887" cy="1785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2" tIns="60956" rIns="121912" bIns="60956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9144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ИЗМЕНЕНИЯ </a:t>
            </a:r>
            <a:b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 СФЕРЕ ОХРАНЫ ТРУДА С 1 сентября 2025 года</a:t>
            </a:r>
            <a:endParaRPr lang="ru-RU" altLang="ru-RU" sz="3200" b="1" dirty="0">
              <a:solidFill>
                <a:srgbClr val="000000"/>
              </a:solidFill>
              <a:latin typeface="Constantia" panose="02030602050306030303" pitchFamily="18" charset="0"/>
              <a:cs typeface="Arial" panose="020B0604020202020204" pitchFamily="34" charset="0"/>
            </a:endParaRPr>
          </a:p>
        </p:txBody>
      </p:sp>
      <p:sp>
        <p:nvSpPr>
          <p:cNvPr id="9223" name="TextBox 3">
            <a:extLst>
              <a:ext uri="{FF2B5EF4-FFF2-40B4-BE49-F238E27FC236}">
                <a16:creationId xmlns:a16="http://schemas.microsoft.com/office/drawing/2014/main" id="{78671F1E-6502-41B9-B4EC-E56B031E63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8825" y="5802314"/>
            <a:ext cx="5397500" cy="954087"/>
          </a:xfrm>
          <a:prstGeom prst="rect">
            <a:avLst/>
          </a:prstGeom>
          <a:noFill/>
          <a:ln>
            <a:noFill/>
          </a:ln>
        </p:spPr>
        <p:txBody>
          <a:bodyPr lIns="121912" tIns="60956" rIns="121912" bIns="60956">
            <a:spAutoFit/>
          </a:bodyPr>
          <a:lstStyle>
            <a:lvl1pPr eaLnBrk="0" hangingPunct="0">
              <a:spcBef>
                <a:spcPct val="20000"/>
              </a:spcBef>
              <a:buClr>
                <a:srgbClr val="7F7F7F"/>
              </a:buClr>
              <a:buFont typeface="Wingdings" pitchFamily="2" charset="2"/>
              <a:buChar char="§"/>
              <a:defRPr>
                <a:solidFill>
                  <a:srgbClr val="000000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7F7F7F"/>
              </a:buClr>
              <a:buFont typeface="Wingdings" pitchFamily="2" charset="2"/>
              <a:buChar char="§"/>
              <a:defRPr sz="1400">
                <a:solidFill>
                  <a:srgbClr val="000000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7F7F7F"/>
              </a:buClr>
              <a:buFont typeface="Wingdings" pitchFamily="2" charset="2"/>
              <a:buChar char="§"/>
              <a:defRPr sz="1400">
                <a:solidFill>
                  <a:srgbClr val="000000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7F7F7F"/>
              </a:buClr>
              <a:buFont typeface="Wingdings" pitchFamily="2" charset="2"/>
              <a:buChar char="§"/>
              <a:defRPr sz="1400">
                <a:solidFill>
                  <a:srgbClr val="000000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7F7F7F"/>
              </a:buClr>
              <a:buFont typeface="Wingdings" pitchFamily="2" charset="2"/>
              <a:buChar char="§"/>
              <a:defRPr sz="1400">
                <a:solidFill>
                  <a:srgbClr val="000000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itchFamily="2" charset="2"/>
              <a:buChar char="§"/>
              <a:defRPr sz="1400">
                <a:solidFill>
                  <a:srgbClr val="000000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itchFamily="2" charset="2"/>
              <a:buChar char="§"/>
              <a:defRPr sz="1400">
                <a:solidFill>
                  <a:srgbClr val="000000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itchFamily="2" charset="2"/>
              <a:buChar char="§"/>
              <a:defRPr sz="1400">
                <a:solidFill>
                  <a:srgbClr val="000000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itchFamily="2" charset="2"/>
              <a:buChar char="§"/>
              <a:defRPr sz="1400">
                <a:solidFill>
                  <a:srgbClr val="000000"/>
                </a:solidFill>
                <a:latin typeface="Calibri" pitchFamily="34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  <a:buClrTx/>
              <a:buNone/>
              <a:defRPr/>
            </a:pPr>
            <a:r>
              <a:rPr lang="ru-RU" altLang="ru-RU" sz="2700" kern="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Наталья Владимировна</a:t>
            </a:r>
            <a:r>
              <a:rPr lang="ru-RU" altLang="ru-RU" sz="2700" kern="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Цветкун</a:t>
            </a:r>
            <a:r>
              <a:rPr lang="ru-RU" altLang="ru-RU" sz="2700" kern="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преподаватель</a:t>
            </a: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0B68C1-EE2A-4C3C-9D61-236CD57E7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308369"/>
            <a:ext cx="8911687" cy="85675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СПЕЦИАЛЬНАЯ ОЦЕНКА УСЛОВИЙ ТРУДА</a:t>
            </a:r>
            <a:b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проведения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C123ADE-981A-4CA3-AE42-B5DA22100BA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086" y="1968886"/>
            <a:ext cx="10363826" cy="5198830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1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Минтруда России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9.04.2025 г. № 192н «Об утверждении особенностей проведения специальной оценки условий труда на рабочих местах, на которых предусматривается пребывание работников в условиях повышенного давления газовой и воздушной среды»</a:t>
            </a:r>
          </a:p>
          <a:p>
            <a:pPr algn="just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1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Минтруда России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10.04.2025 г. № 197н «Об утверждении особенностей проведения специальной оценки условий труда на рабочих местах отдельных категорий медицинских работников и перечня медицинской аппаратуры (аппаратов, приборов, оборудования), на нормальное функционирование которой могут оказывать воздействие средства измерений, используемые в ходе проведения специальной оценки условий труда»</a:t>
            </a:r>
          </a:p>
        </p:txBody>
      </p:sp>
    </p:spTree>
    <p:extLst>
      <p:ext uri="{BB962C8B-B14F-4D97-AF65-F5344CB8AC3E}">
        <p14:creationId xmlns:p14="http://schemas.microsoft.com/office/powerpoint/2010/main" val="37974539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65A620-41F2-400E-BCDE-6EC98FC37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1828" y="240652"/>
            <a:ext cx="8911687" cy="673748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</a:t>
            </a:r>
            <a:r>
              <a:rPr lang="ru-RU" sz="2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размещению аптечек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055095-CB07-4DA4-BBFC-EE40F500EB0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047136"/>
            <a:ext cx="10363826" cy="5279922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Минтранса России от 10.12.2024 года № 436 «Об утверждении Требований к размещению, хранению и использованию аптечки для оказания первой помощи с применением медицинских изделий на железнодорожном, морском, речном вокзалах, аэровокзалах, автовокзалах, железнодорожных станциях и автостанциях».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9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Аптечки на вокзалах и станциях следует размещать в местах массового пребывания людей (зал ожидания, кассовый зал), а места хранения аптечек должны быть обозначены знаком «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2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Аптечки должны храниться в соответствии с указанными на упаковке требованиями, обеспечивающими их сохранность, защиту от механического воздействия и высоких температур.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Кроме того, лиц, ответственных за размещение, хранение, пополнение и контроль сроков службы </a:t>
            </a:r>
            <a:r>
              <a:rPr lang="ru-RU" sz="29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медизделий</a:t>
            </a:r>
            <a:r>
              <a:rPr lang="ru-RU" sz="2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аптечки, локальным актом назначает оператор или владелец инфраструктуры вокзала или станции.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Вместе с тем юридическое лицо или индивидуальный предприниматель, владеющий вокзалом, самостоятельно принимает решение о количестве дополнительно размещаемых аптечек.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Запрещается использование медицинских изделий с истекшим сроком службы, а также в случаях нарушения стерильности </a:t>
            </a:r>
            <a:r>
              <a:rPr lang="ru-RU" sz="29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медизделий</a:t>
            </a:r>
            <a:r>
              <a:rPr lang="ru-RU" sz="2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или загрязнении кровью и другими биологическими жидкостями.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Аптечки комплектуются в соответствии с приказом Минздрава России от 24.05.2024 № 257н. «Об утверждении требований к комплектации аптечки для оказания первой помощи с применением медицинских изделий на железнодорожном, морском, речном вокзалах, аэровокзалах, автовокзалах, железнодорожных станциях и автостанциях»</a:t>
            </a:r>
          </a:p>
        </p:txBody>
      </p:sp>
    </p:spTree>
    <p:extLst>
      <p:ext uri="{BB962C8B-B14F-4D97-AF65-F5344CB8AC3E}">
        <p14:creationId xmlns:p14="http://schemas.microsoft.com/office/powerpoint/2010/main" val="11046563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65A620-41F2-400E-BCDE-6EC98FC37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2834" y="181659"/>
            <a:ext cx="8911687" cy="673748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аптечкам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055095-CB07-4DA4-BBFC-EE40F500EB0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16194" y="855407"/>
            <a:ext cx="11312012" cy="6002593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Минэкономразвития России от 01.11.2024 № 689 «Об утверждении требований к размещению, хранению и использованию аптечки для оказания первой помощи с применением медицинских изделий инструктором-проводником при прохождении туристских маршрутов, требующих специального сопровождения»</a:t>
            </a:r>
          </a:p>
          <a:p>
            <a:pPr algn="just">
              <a:spcBef>
                <a:spcPts val="0"/>
              </a:spcBef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Аптечка для оказания первой помощи с применением медицинских изделий инструктором-проводником при прохождении туристских маршрутов должна быть укомплектована в соответствии с требованиями к комплектации, утвержденными Минздравом России.</a:t>
            </a:r>
          </a:p>
          <a:p>
            <a:pPr algn="just">
              <a:spcBef>
                <a:spcPts val="0"/>
              </a:spcBef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размещению и хранению: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аптечка используется при оказании инструктором-проводником первой помощи пострадавшим;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инструктор-проводник, являющийся руководителем группы, в зависимости от вида туристского маршрута, обеспечивает размещение и хранение аптечки так, чтобы обеспечить к ней быстрый и беспрепятственный доступ;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размещение и обеспечение условий хранения аптечки производится в соответствии с требованиями производителей (изготовителей) медицинский изделий, входящих в её комплект изделий;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руководитель группы производит контроль за сроком службы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медизделий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комплектацией аптечки, а также её своевременным пополнением;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запрещается использовать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медизделия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случае нарушения их стерильности, загрязнения кровью и биологическими жидкостями. </a:t>
            </a:r>
          </a:p>
        </p:txBody>
      </p:sp>
    </p:spTree>
    <p:extLst>
      <p:ext uri="{BB962C8B-B14F-4D97-AF65-F5344CB8AC3E}">
        <p14:creationId xmlns:p14="http://schemas.microsoft.com/office/powerpoint/2010/main" val="35732996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65A620-41F2-400E-BCDE-6EC98FC37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2331" y="535620"/>
            <a:ext cx="8911687" cy="673748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аптечкам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055095-CB07-4DA4-BBFC-EE40F500EB0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371600"/>
            <a:ext cx="10363826" cy="44195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Приказ Минздрава Российской Федерации от 14 апреля 2025 г. № 209н «Об утверждении требований к комплектации укладки для оказания первой помощи с применением медицинских изделий нештатными аварийно-спасательными формированиями и нештатными формированиями по обеспечению выполнения мероприятий по гражданской обороне»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Приведены:</a:t>
            </a:r>
          </a:p>
          <a:p>
            <a:pPr algn="just">
              <a:buFontTx/>
              <a:buChar char="-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комплектации укладки для оказания первой помощи медицинскими изделиями.</a:t>
            </a:r>
          </a:p>
          <a:p>
            <a:pPr algn="just">
              <a:buFontTx/>
              <a:buChar char="-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медицинским изделиям.</a:t>
            </a:r>
          </a:p>
          <a:p>
            <a:pPr marL="0" indent="0" algn="just">
              <a:buNone/>
            </a:pPr>
            <a:endParaRPr lang="ru-RU" b="0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0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85433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65A620-41F2-400E-BCDE-6EC98FC37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2331" y="535620"/>
            <a:ext cx="8911687" cy="673748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Радиационная безопасность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055095-CB07-4DA4-BBFC-EE40F500EB0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1371600"/>
            <a:ext cx="10781697" cy="44195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Главного государственного санитарного врача Российской Федерации от 27.03.2025 г. № 6 «Об утверждении санитарно-эпидемиологических правил и норм СанПиН 2.6.4115-25 «Санитарно-эпидемиологические требования в области радиационной безопасности населения при обращении источников ионизирующего </a:t>
            </a:r>
            <a:r>
              <a:rPr lang="ru-RU" b="0" i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излучения».</a:t>
            </a:r>
            <a:endParaRPr lang="ru-RU" b="0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0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90215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0B68C1-EE2A-4C3C-9D61-236CD57E7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308369"/>
            <a:ext cx="8911687" cy="591283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ПОЖАРНАЯ БЕЗОПАСНОСТЬ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42312A64-BD63-4F59-A9C4-DEC81CCCB4D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327355"/>
            <a:ext cx="10363826" cy="541265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21.12.1994 г. № 69-ФЗ «О пожарной безопасности»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37 </a:t>
            </a:r>
            <a:r>
              <a:rPr lang="ru-RU" b="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Лицо, ответственное за эксплуатацию здания или сооружения, обязано назначить ответственное за обеспечение пожарной безопасности таких здания или сооружения лицо, соответствующее квалификационным требованиям, указанным в квалификационных справочниках, утверждаемых в порядке, устанавливаемом Правительством Российской Федерации, и (или) профессиональным стандартам (при наличии).</a:t>
            </a:r>
          </a:p>
          <a:p>
            <a:pPr marL="0" indent="0" algn="just">
              <a:buNone/>
            </a:pPr>
            <a:r>
              <a:rPr lang="ru-RU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Руководители организаций осуществляют непосредственное руководство системой пожарной безопасности в пределах своей компетенции на подведомственных объектах и несут персональную ответственность за соблюдение требований пожарной безопасности.</a:t>
            </a:r>
          </a:p>
          <a:p>
            <a:pPr marL="0" indent="0" algn="just">
              <a:buNone/>
            </a:pPr>
            <a:endParaRPr lang="ru-RU" b="0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 1 сентября 2025г. вступают в силу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 Правила противопожарного режима в Российской Федерации.</a:t>
            </a:r>
          </a:p>
          <a:p>
            <a:pPr marL="0" indent="0" algn="just">
              <a:buNone/>
            </a:pPr>
            <a:r>
              <a:rPr lang="ru-RU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- </a:t>
            </a:r>
            <a:r>
              <a:rPr lang="ru-RU" b="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  <a:r>
              <a:rPr lang="ru-RU" b="0" i="1" baseline="30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Газовые баллоны, за исключением одного баллона объемом не более 5 литров, подключенного к газовой плите заводского изготовления, располагаются вне зданий (за исключением складских зданий для их хранения) в шкафах или под кожухами, закрывающими верхнюю часть баллонов и редуктор, из негорючих материалов на видных местах у глухого простенка стены на расстоянии не менее 5 метров от входа в здание, на цокольные и подвальные этажи.</a:t>
            </a:r>
          </a:p>
          <a:p>
            <a:pPr marL="0" indent="0" algn="just">
              <a:buNone/>
            </a:pPr>
            <a:r>
              <a:rPr lang="ru-RU" b="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Пристройки и шкафы для газовых баллонов должны запираться на замок и иметь жалюзи для проветривания, а также предупреждающие надписи «Огнеопасно. 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Газ» (внесено Постановлением Правительства России от 3.02.2025 № 90).</a:t>
            </a:r>
          </a:p>
        </p:txBody>
      </p:sp>
    </p:spTree>
    <p:extLst>
      <p:ext uri="{BB962C8B-B14F-4D97-AF65-F5344CB8AC3E}">
        <p14:creationId xmlns:p14="http://schemas.microsoft.com/office/powerpoint/2010/main" val="1918535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0B68C1-EE2A-4C3C-9D61-236CD57E7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308369"/>
            <a:ext cx="8911687" cy="591283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ПОЖАРНАЯ БЕЗОПАСНОСТЬ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42312A64-BD63-4F59-A9C4-DEC81CCCB4D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1061884"/>
            <a:ext cx="10929181" cy="5324168"/>
          </a:xfrm>
        </p:spPr>
        <p:txBody>
          <a:bodyPr>
            <a:normAutofit/>
          </a:bodyPr>
          <a:lstStyle/>
          <a:p>
            <a:pPr algn="just"/>
            <a:r>
              <a:rPr lang="ru-RU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МЧС России от 16.12.2024 г. № 1120 «Об определении порядка, видов, сроков обучения лиц, осуществляющих трудовую или служебную деятельность, по программам противопожарного инструктажа, требований к содержанию указанных программ, порядка их утверждения и согласования и категорий лиц, проходящих обучение по дополнительным профессиональным программам в области пожарной безопасности».</a:t>
            </a:r>
          </a:p>
          <a:p>
            <a:pPr algn="just">
              <a:buFontTx/>
              <a:buChar char="-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Лица, осуществляющие трудовую или служебную деятельность на объектах защиты, допускаются к работе только после прохождения обучения мерам пожарной безопасности по программам противопожарного инструктажа.</a:t>
            </a:r>
          </a:p>
          <a:p>
            <a:pPr algn="just">
              <a:buFontTx/>
              <a:buChar char="-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Руководители органа государственной власти, органа местного самоуправления, общественного объединения, юридического лица, граждане (физические лица), в том числе индивидуальные предприниматели, являющиеся собственниками имущества, лица, уполномоченные владеть, пользоваться или распоряжаться имуществом, либо лица, назначенные ответственными за обеспечение пожарной безопасности, определяют в зависимости от структуры объекта защиты и численности работников или служащих порядок и сроки обучения лиц, осуществляющих трудовую или служебную деятельность, по программам противопожарного инструктажа, с учетом требований нормативных правовых актов Российской Федерации.</a:t>
            </a:r>
          </a:p>
        </p:txBody>
      </p:sp>
    </p:spTree>
    <p:extLst>
      <p:ext uri="{BB962C8B-B14F-4D97-AF65-F5344CB8AC3E}">
        <p14:creationId xmlns:p14="http://schemas.microsoft.com/office/powerpoint/2010/main" val="15139959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0B68C1-EE2A-4C3C-9D61-236CD57E7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308369"/>
            <a:ext cx="8911687" cy="591283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ПОЖАРНАЯ БЕЗОПАСНОСТЬ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42312A64-BD63-4F59-A9C4-DEC81CCCB4D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1061884"/>
            <a:ext cx="10929181" cy="5324168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ребований нормативных правовых актов Российской Федерации, предусматривающие, в</a:t>
            </a:r>
          </a:p>
          <a:p>
            <a:pPr marL="0" indent="0" algn="just">
              <a:buNone/>
            </a:pPr>
            <a:r>
              <a:rPr lang="ru-RU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положения об обучении работников подрядных организаций, лиц, командированных, прикомандированных на работу (службу), лиц, проходящих обучение в форме практической подготовки или стажировки, лиц, осуществляющих трудовую или служебную деятельность, связанную с охраной (защитой) объектов и (или) имущества (при наличии таких работников и лиц);</a:t>
            </a:r>
          </a:p>
          <a:p>
            <a:pPr marL="0" indent="0" algn="just">
              <a:buNone/>
            </a:pPr>
            <a:r>
              <a:rPr lang="ru-RU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конкретизацию должностей лиц, на которых возложена трудовая функция по проведению противопожарного инструктажа;</a:t>
            </a:r>
          </a:p>
          <a:p>
            <a:pPr marL="0" indent="0" algn="just">
              <a:buNone/>
            </a:pPr>
            <a:r>
              <a:rPr lang="ru-RU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 совмещение вводного противопожарного инструктажа и первичного противопожарного инструктажа на рабочем месте (в случае принятия руководителями организаций и гражданами решения о совмещении вводного противопожарного инструктажа и первичного противопожарного инструктажа на рабочем месте);</a:t>
            </a:r>
          </a:p>
          <a:p>
            <a:pPr marL="0" indent="0" algn="just">
              <a:buNone/>
            </a:pPr>
            <a:r>
              <a:rPr lang="ru-RU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4) случаи обучения по программам целевого противопожарного инструктажа;</a:t>
            </a:r>
          </a:p>
          <a:p>
            <a:pPr marL="0" indent="0" algn="just">
              <a:buNone/>
            </a:pPr>
            <a:r>
              <a:rPr lang="ru-RU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5) форму реализации и процедуру проведения проверки соответствия знаний и умений лиц, осуществляющих трудовую или служебную деятельность на объектах защиты, требованиям, предусмотренным программами противопожарного инструктажа (далее - проверка знаний и умений);</a:t>
            </a:r>
          </a:p>
          <a:p>
            <a:pPr marL="0" indent="0" algn="just">
              <a:buNone/>
            </a:pPr>
            <a:r>
              <a:rPr lang="ru-RU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6) применение электронного обучения, дистанционных образовательных технологий (при проведении обучения с применением электронного обучения, дистанционных образовательных технологий);</a:t>
            </a:r>
          </a:p>
          <a:p>
            <a:pPr marL="0" indent="0" algn="just">
              <a:buNone/>
            </a:pPr>
            <a:r>
              <a:rPr lang="ru-RU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7) виды противопожарных инструктажей для обучения надомников, дистанционных работников (при наличии таких работников);</a:t>
            </a:r>
          </a:p>
          <a:p>
            <a:pPr marL="0" indent="0" algn="just">
              <a:buNone/>
            </a:pPr>
            <a:r>
              <a:rPr lang="ru-RU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8) виды электронной подписи (при оформлении документов в электронном виде и использовании электронной подписи);</a:t>
            </a:r>
          </a:p>
          <a:p>
            <a:pPr marL="0" indent="0" algn="just">
              <a:buNone/>
            </a:pPr>
            <a:r>
              <a:rPr lang="ru-RU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9) иные вопросы обучения, не урегулированные настоящим Порядком.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49366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0B68C1-EE2A-4C3C-9D61-236CD57E7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308369"/>
            <a:ext cx="8911687" cy="591283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ПОЖАРНАЯ БЕЗОПАСНОСТЬ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42312A64-BD63-4F59-A9C4-DEC81CCCB4D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327356"/>
            <a:ext cx="10363826" cy="4463844"/>
          </a:xfrm>
        </p:spPr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Добавлено приложение «Порядок утверждения и согласования программ противопожарного инструктажа»</a:t>
            </a:r>
          </a:p>
          <a:p>
            <a:pPr algn="just">
              <a:buFontTx/>
              <a:buChar char="-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Изменились требования к лицам, проходящим обучение по дополнительным профессиональным программам в области пожарной безопасности.</a:t>
            </a:r>
          </a:p>
          <a:p>
            <a:pPr algn="just">
              <a:buFontTx/>
              <a:buChar char="-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Категории лиц, проходящих обучение по дополнительным профессиональным программам - программам профессиональной переподготовки в области пожарной безопасности: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лица, не имеющие среднего профессионального и (или) высшего образования по специальности «Пожарная безопасность» или направлению подготовки «Техносферная безопасность» по профилю «Пожарная безопасность»;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лица, не имеющие профессиональных компетенций в области пожарной безопасности, приобретенных в период получения среднего профессионального образования и (или) высшего образования (не имеющие документов, подтверждающих прохождение лицом обучения по учебному предмету (курсу, дисциплине, модулю), связанному с обеспечением пожарной безопасности).</a:t>
            </a:r>
          </a:p>
        </p:txBody>
      </p:sp>
    </p:spTree>
    <p:extLst>
      <p:ext uri="{BB962C8B-B14F-4D97-AF65-F5344CB8AC3E}">
        <p14:creationId xmlns:p14="http://schemas.microsoft.com/office/powerpoint/2010/main" val="21048154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173D5A5-4A44-49B5-B08F-8EB2F00942A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4645742"/>
            <a:ext cx="10363826" cy="1145457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Благодарю за внимание</a:t>
            </a:r>
          </a:p>
        </p:txBody>
      </p:sp>
    </p:spTree>
    <p:extLst>
      <p:ext uri="{BB962C8B-B14F-4D97-AF65-F5344CB8AC3E}">
        <p14:creationId xmlns:p14="http://schemas.microsoft.com/office/powerpoint/2010/main" val="3379844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528BC0-C70D-4CCC-B44F-FC2417248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3677" y="265472"/>
            <a:ext cx="11076039" cy="693174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Трудовой кодекс Российской Федерации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C5D5E3B-53A2-4232-93EE-231A2A6E68B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400" y="958646"/>
            <a:ext cx="10613923" cy="495545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1 сентября 2025г. вступают в силу новые редакции:</a:t>
            </a:r>
          </a:p>
          <a:p>
            <a:pPr marL="0" indent="0">
              <a:buNone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268.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Запрещаются направление в служебные командировки, привлечение к сверхурочной работе, работе в ночное время, в выходные и нерабочие праздничные дни работников в возрасте до восемнадцати лет, за исключением случаев, предусмотренных частями второй и третьей настоящей статьи.</a:t>
            </a:r>
          </a:p>
          <a:p>
            <a:pPr marL="0" indent="0"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Работодатель имеет право привлекать работника в возрасте от четырнадцати до восемнадцати лет к работе в выходные и нерабочие праздничные дни, выполняемой в период летних каникул по направлению органов службы занятости населения или в составе студенческих отрядов, включенных в федеральный или региональный реестр молодежных и детских объединений, пользующихся государственной поддержкой, в следующих случаях:</a:t>
            </a:r>
          </a:p>
          <a:p>
            <a:pPr marL="0" indent="0"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в случае, если работник достиг возраста пятнадцати лет, с письменного согласия работника;</a:t>
            </a:r>
          </a:p>
          <a:p>
            <a:pPr marL="0" indent="0"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в случае, если работник не достиг возраста пятнадцати лет, с письменного согласия работника и одного из его родителей (попечителя);</a:t>
            </a:r>
          </a:p>
          <a:p>
            <a:pPr marL="0" indent="0"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в отношении несовершеннолетнего лица (детей сирот и детей, оставшихся без попечения родителей) с письменного согласия работника и органа опеки и попечительства или иного законного представителя несовершеннолетнего лица.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9895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528BC0-C70D-4CCC-B44F-FC2417248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3677" y="265472"/>
            <a:ext cx="11076039" cy="693174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Трудовой кодекс Российской Федерации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C5D5E3B-53A2-4232-93EE-231A2A6E68B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400" y="958646"/>
            <a:ext cx="10613923" cy="49554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1 сентября 2025г. вступают в силу новые редакции:</a:t>
            </a:r>
          </a:p>
          <a:p>
            <a:pPr marL="0" indent="0" algn="just">
              <a:buNone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Статья. 135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Работодатели должны определять виды, размеры, сроки, основания и условия премирования в локальных нормативных актах, коллективных договорах или соглашениях. Работодатель определяет самостоятельно с учетом:</a:t>
            </a:r>
          </a:p>
          <a:p>
            <a:pPr algn="just">
              <a:buFontTx/>
              <a:buChar char="-"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Качества и эффективности работы сотрудника;</a:t>
            </a:r>
          </a:p>
          <a:p>
            <a:pPr algn="just">
              <a:buFontTx/>
              <a:buChar char="-"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Длительности его трудовой деятельности;</a:t>
            </a:r>
          </a:p>
          <a:p>
            <a:pPr algn="just">
              <a:buFontTx/>
              <a:buChar char="-"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Наличия или отсутствия дисциплинарных взысканий.</a:t>
            </a:r>
          </a:p>
          <a:p>
            <a:pPr marL="0" indent="0" algn="just">
              <a:buNone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100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Особенности режима труда и отдыха работников транспорта будут утверждать федеральные органы исполнительной власти по согласованию с Минтрудом России, Минздравом России  с учетом мнения Российской трехсторонней комиссии по регулированию социально-трудовых отношений.</a:t>
            </a:r>
          </a:p>
        </p:txBody>
      </p:sp>
    </p:spTree>
    <p:extLst>
      <p:ext uri="{BB962C8B-B14F-4D97-AF65-F5344CB8AC3E}">
        <p14:creationId xmlns:p14="http://schemas.microsoft.com/office/powerpoint/2010/main" val="682446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528BC0-C70D-4CCC-B44F-FC2417248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3677" y="265471"/>
            <a:ext cx="11076039" cy="1578077"/>
          </a:xfrm>
        </p:spPr>
        <p:txBody>
          <a:bodyPr>
            <a:noAutofit/>
          </a:bodyPr>
          <a:lstStyle/>
          <a:p>
            <a:pPr algn="ctr"/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 Правительства РФ от 12 апреля 2025 г. № 892-р «О перечнях медицинских противопоказаний, медицинских показаний и медицинских ограничений к управлению транспортным средством»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C5D5E3B-53A2-4232-93EE-231A2A6E68B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400" y="1696066"/>
            <a:ext cx="10613923" cy="3451121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Взамен Постановления Правительства РФ от 29.12.2014 г. № 1604 «О перечнях медицинских противопоказаний, медицинских показаний и медицинских ограничений к управлению транспортным средством»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33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медицинских противопоказаний к управлению транспортным средством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ru-RU" sz="33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Психические расстройства и расстройства поведения (в случае если расстройства являются хроническими и затяжными с тяжелыми стойкими или часто обостряющимися болезненными проявлениями)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</a:t>
            </a:r>
            <a:r>
              <a:rPr lang="ru-RU" sz="33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расстройства психологического развития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ru-RU" sz="33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IV. Болезни глаза и его придаточного аппарата</a:t>
            </a:r>
            <a:endParaRPr lang="ru-RU" dirty="0"/>
          </a:p>
          <a:p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9AC76D39-FF48-467C-B56F-EB2FF78D69B2}"/>
              </a:ext>
            </a:extLst>
          </p:cNvPr>
          <p:cNvGraphicFramePr>
            <a:graphicFrameLocks noGrp="1"/>
          </p:cNvGraphicFramePr>
          <p:nvPr/>
        </p:nvGraphicFramePr>
        <p:xfrm>
          <a:off x="2032000" y="5397911"/>
          <a:ext cx="8128000" cy="736600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876768487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425257064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Ахроматопсия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sng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Аномалии цветового зрения</a:t>
                      </a:r>
                      <a:endParaRPr lang="ru-RU" u="sng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11927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Слепота обоих глаз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sng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Слепота бинокулярная</a:t>
                      </a:r>
                      <a:endParaRPr lang="ru-RU" u="sng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24545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5462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3B99BF-BE8C-41F8-9CEC-5FACE901B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417633"/>
            <a:ext cx="8911687" cy="88022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НАПРАВЛЕНИЯ ВОДИТЕЛЕЙ НА ВНЕОЧЕРЕДНОЕ МЕДОСВИДЕТЕЛЬСТВОВАНИЕ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36908F0-0CFD-44DB-BDBA-78D3A37F1CB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592826"/>
            <a:ext cx="10589968" cy="4616245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 Минздрава России от 09.04.2025 № 173н обновлена процедура направления водителей транспортных средств на внеочередное обязательное медицинское освидетельствование.    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Внеочередное обязательное медицинское освидетельствование водителей проводится в случае, если во время прохождения периодического медосмотра у работника нашли признаки заболеваний или состояний, которые являются противопоказаниями к управлению транспортным средством. Такие заболевания или состояния должны быть подтверждены результатами последующего обследования и лечения.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Актуализирован порядок приостановления действия и аннулирования медицинского заключения о наличии у водителей медицинских противопоказаний, медицинских показаний или медицинских ограничений к управлению транспортными средствами.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 вступлением в силу обновленного порядка приказ Минздрава России от 15.06.2015 № 342н утрачивает силу. </a:t>
            </a:r>
          </a:p>
        </p:txBody>
      </p:sp>
    </p:spTree>
    <p:extLst>
      <p:ext uri="{BB962C8B-B14F-4D97-AF65-F5344CB8AC3E}">
        <p14:creationId xmlns:p14="http://schemas.microsoft.com/office/powerpoint/2010/main" val="2983973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86C266-A84F-4DDE-9796-FE46D27F5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59694"/>
            <a:ext cx="10058400" cy="111812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Минтруда России от 29 апреля 2025г. № 287н </a:t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 внесении изменений в некоторые приказы Министерства труда и социальной защиты Российской Федерации по вопросам охраны труда»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3CF224A-825E-4161-A599-B15DE766C45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0574" y="1277821"/>
            <a:ext cx="11476383" cy="542048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Поправки касаются увеличения периодов действия нормативных актов, регулирующих правила по охране труда.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400" b="0" i="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4D52F4BA-B3CC-46CC-A074-C982DFD3BE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8824676"/>
              </p:ext>
            </p:extLst>
          </p:nvPr>
        </p:nvGraphicFramePr>
        <p:xfrm>
          <a:off x="616119" y="2029786"/>
          <a:ext cx="10959761" cy="4668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59761">
                  <a:extLst>
                    <a:ext uri="{9D8B030D-6E8A-4147-A177-3AD203B41FA5}">
                      <a16:colId xmlns:a16="http://schemas.microsoft.com/office/drawing/2014/main" val="3227838753"/>
                    </a:ext>
                  </a:extLst>
                </a:gridCol>
              </a:tblGrid>
              <a:tr h="255246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Правила по охране труда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7999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i="1" u="sng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1 сентября 2027 года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57053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i="0" u="sng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в морских и речных порт</a:t>
                      </a:r>
                      <a:r>
                        <a:rPr lang="ru-RU" sz="1800" b="0" i="0" u="sng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ах,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i="0" u="sng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в лесозаготовительном и деревообрабатывающем производств</a:t>
                      </a:r>
                      <a:r>
                        <a:rPr lang="ru-RU" sz="1800" b="0" i="0" u="sng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ах и при выполнении лесохозяйственных работ,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i="0" u="sng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при эксплуатации объектов инфраструктуры железнодорожного транспорт</a:t>
                      </a:r>
                      <a:r>
                        <a:rPr lang="ru-RU" sz="1800" b="0" i="0" u="sng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а,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i="0" u="sng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в сельском хозяйств</a:t>
                      </a:r>
                      <a:r>
                        <a:rPr lang="ru-RU" sz="1800" b="0" i="0" u="sng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i="0" u="sng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при погрузочно-разгрузочных работ</a:t>
                      </a:r>
                      <a:r>
                        <a:rPr lang="ru-RU" sz="1800" b="0" i="0" u="sng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ах и размещении грузов,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i="0" u="sng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 осуществлении охраны (защиты) объектов и (или) имущества,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i="0" u="sng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 работе с инструментом и приспособлениями,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i="0" u="sng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 осуществлении грузопассажирских перевозок на железнодорожном транспорте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i="0" u="sng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автомобильном транспорте,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i="0" u="sng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объектах связи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i="0" u="sng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городском электрическом транспорте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i="0" u="sng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подразделения пожарной охраны</a:t>
                      </a:r>
                      <a:r>
                        <a:rPr lang="ru-RU" sz="1800" b="0" i="0" u="sng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i="0" u="sng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и другие</a:t>
                      </a:r>
                      <a:r>
                        <a:rPr lang="ru-RU" sz="1800" b="0" i="0" u="sng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38557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00596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86C266-A84F-4DDE-9796-FE46D27F5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59694"/>
            <a:ext cx="10058400" cy="111812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Минтруда России от 29 апреля 2025г. № 287н </a:t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 внесении изменений в некоторые приказы Министерства труда и социальной защиты Российской Федерации по вопросам охраны труда»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4D52F4BA-B3CC-46CC-A074-C982DFD3BE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4462312"/>
              </p:ext>
            </p:extLst>
          </p:nvPr>
        </p:nvGraphicFramePr>
        <p:xfrm>
          <a:off x="914400" y="1277821"/>
          <a:ext cx="10677832" cy="53366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77832">
                  <a:extLst>
                    <a:ext uri="{9D8B030D-6E8A-4147-A177-3AD203B41FA5}">
                      <a16:colId xmlns:a16="http://schemas.microsoft.com/office/drawing/2014/main" val="4006233642"/>
                    </a:ext>
                  </a:extLst>
                </a:gridCol>
              </a:tblGrid>
              <a:tr h="388747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Правила по охране труда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7999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i="1" u="sng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1 сентября 2031 года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57053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i="0" u="sng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в жилищно-коммунальном хозяйств</a:t>
                      </a:r>
                      <a:r>
                        <a:rPr lang="ru-RU" sz="1800" b="0" i="0" u="sng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i="0" u="sng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при проведении работ в легкой промышленност</a:t>
                      </a:r>
                      <a:r>
                        <a:rPr lang="ru-RU" sz="1800" b="0" i="0" u="sng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i="0" u="sng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при производстве цемента</a:t>
                      </a:r>
                      <a:r>
                        <a:rPr lang="ru-RU" sz="1800" b="0" i="0" u="sng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i="0" u="sng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при работе на высоте</a:t>
                      </a:r>
                      <a:r>
                        <a:rPr lang="ru-RU" sz="1800" b="0" i="0" u="sng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i="0" u="sng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 эксплуатации промышленного транспорта,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i="0" u="sng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 размещении, монтаже, техническом обслуживании и ремонте технологического оборудования,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i="0" u="sng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 использовании отдельных видов химических веществ и материалов, при химической чистке, стирке, обеззараживании и дезактивации,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i="0" u="sng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 выполнении окрасочных работ,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i="0" u="sng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целлюлозно-бумажной и лесохимической промышленности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i="0" u="sng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 производстве дорожных строительных и ремонтно-строительных работ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i="0" u="sng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 строительстве, реконструкции и ремонте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i="0" u="sng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 работе в ограниченных и замкнутых пространствах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i="0" u="sng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в медицинских организаци</a:t>
                      </a:r>
                      <a:r>
                        <a:rPr lang="ru-RU" sz="1800" b="0" i="0" u="sng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ях,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i="0" u="sng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и другие</a:t>
                      </a:r>
                      <a:r>
                        <a:rPr lang="ru-RU" sz="1800" b="0" i="0" u="sng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38557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1" u="sng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 1 сентября 2032 года </a:t>
                      </a:r>
                      <a:r>
                        <a:rPr lang="ru-RU" sz="1800" b="0" i="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ru-RU" sz="1800" b="0" i="0" u="sng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 проведении работ </a:t>
                      </a:r>
                      <a:r>
                        <a:rPr lang="ru-RU" sz="1800" b="0" i="0" u="sng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в метрополитене</a:t>
                      </a:r>
                      <a:r>
                        <a:rPr lang="ru-RU" sz="1800" b="0" i="0" u="sng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ru-RU" u="sng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89472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7939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0B68C1-EE2A-4C3C-9D61-236CD57E7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308369"/>
            <a:ext cx="8911687" cy="85675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СПЕЦИАЛЬНАЯ ОЦЕНКА УСЛОВИЙ ТРУДА</a:t>
            </a:r>
            <a:b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проведения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C123ADE-981A-4CA3-AE42-B5DA22100BA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087" y="1482189"/>
            <a:ext cx="10363826" cy="4299179"/>
          </a:xfrm>
        </p:spPr>
        <p:txBody>
          <a:bodyPr>
            <a:normAutofit/>
          </a:bodyPr>
          <a:lstStyle/>
          <a:p>
            <a:pPr algn="just"/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Минтруда России от 10.04.2025 г. № 198н «Об утверждении особенностей проведения специальной оценки условий труда на рабочих местах работников, занятых на подземных работах»</a:t>
            </a:r>
          </a:p>
          <a:p>
            <a:pPr algn="just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Минтруда России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8.04.2025 г. № 188н «Об утверждении особенностей проведения специальной оценки условий труда на рабочих местах работников, перечень профессий и должностей которых утвержден распоряжением Правительства Российской Федерации от 4 июля 2023 г. N 1777-р» (работники творческих профессий)</a:t>
            </a:r>
          </a:p>
          <a:p>
            <a:pPr algn="just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Минтруда России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8.04.2025 г. № 189н «Об утверждении особенностей проведения специальной оценки условий труда на рабочих местах членов экипажей морских судов, судов внутреннего плавания и рыбопромысловых судов»</a:t>
            </a:r>
          </a:p>
        </p:txBody>
      </p:sp>
    </p:spTree>
    <p:extLst>
      <p:ext uri="{BB962C8B-B14F-4D97-AF65-F5344CB8AC3E}">
        <p14:creationId xmlns:p14="http://schemas.microsoft.com/office/powerpoint/2010/main" val="35907867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0B68C1-EE2A-4C3C-9D61-236CD57E7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308369"/>
            <a:ext cx="8911687" cy="85675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СПЕЦИАЛЬНАЯ ОЦЕНКА УСЛОВИЙ ТРУДА</a:t>
            </a:r>
            <a:b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проведения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C123ADE-981A-4CA3-AE42-B5DA22100BA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087" y="1482189"/>
            <a:ext cx="10363826" cy="4417166"/>
          </a:xfrm>
        </p:spPr>
        <p:txBody>
          <a:bodyPr>
            <a:noAutofit/>
          </a:bodyPr>
          <a:lstStyle/>
          <a:p>
            <a:pPr algn="just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1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Минтруда России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9.04.2025 г. № 191н «Об утверждении особенностей проведения специальной оценки условий труда на рабочих местах водолазов, а также работников, непосредственно осуществляющих кессонные работы»</a:t>
            </a:r>
          </a:p>
          <a:p>
            <a:pPr algn="just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1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Минтруда России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8.04.2025 г. № 186н "Об утверждении особенностей проведения специальной оценки условий труда на рабочих местах работников, трудовая функция которых состоит в подготовке к спортивным соревнованиям и в участии в спортивных соревнованиях по определенному виду или видам спорта»</a:t>
            </a:r>
          </a:p>
          <a:p>
            <a:pPr algn="just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1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Минтруда России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8.04.2025 г. № 187н «Об утверждении особенностей проведения специальной оценки условий труда на рабочих местах работников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радиационно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опасных и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ядерно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опасных производств и объектов, занятых на работах с техногенными источниками ионизирующих излучений»</a:t>
            </a:r>
          </a:p>
          <a:p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6677337"/>
      </p:ext>
    </p:extLst>
  </p:cSld>
  <p:clrMapOvr>
    <a:masterClrMapping/>
  </p:clrMapOvr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Легкий дым">
  <a:themeElements>
    <a:clrScheme name="Синий и зеленый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1480</TotalTime>
  <Words>2399</Words>
  <Application>Microsoft Office PowerPoint</Application>
  <PresentationFormat>Широкоэкранный</PresentationFormat>
  <Paragraphs>141</Paragraphs>
  <Slides>19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19</vt:i4>
      </vt:variant>
    </vt:vector>
  </HeadingPairs>
  <TitlesOfParts>
    <vt:vector size="29" baseType="lpstr">
      <vt:lpstr>Arial</vt:lpstr>
      <vt:lpstr>Calibri</vt:lpstr>
      <vt:lpstr>Calibri Light</vt:lpstr>
      <vt:lpstr>Century Gothic</vt:lpstr>
      <vt:lpstr>Constantia</vt:lpstr>
      <vt:lpstr>Times New Roman</vt:lpstr>
      <vt:lpstr>Wingdings</vt:lpstr>
      <vt:lpstr>Wingdings 3</vt:lpstr>
      <vt:lpstr>Специальное оформление</vt:lpstr>
      <vt:lpstr>Легкий дым</vt:lpstr>
      <vt:lpstr>Учебный центр  «За безопасный труд»</vt:lpstr>
      <vt:lpstr>Трудовой кодекс Российской Федерации</vt:lpstr>
      <vt:lpstr>Трудовой кодекс Российской Федерации</vt:lpstr>
      <vt:lpstr>Распоряжение Правительства РФ от 12 апреля 2025 г. № 892-р «О перечнях медицинских противопоказаний, медицинских показаний и медицинских ограничений к управлению транспортным средством»</vt:lpstr>
      <vt:lpstr> НАПРАВЛЕНИЯ ВОДИТЕЛЕЙ НА ВНЕОЧЕРЕДНОЕ МЕДОСВИДЕТЕЛЬСТВОВАНИЕ </vt:lpstr>
      <vt:lpstr>Приказ Минтруда России от 29 апреля 2025г. № 287н  «О внесении изменений в некоторые приказы Министерства труда и социальной защиты Российской Федерации по вопросам охраны труда»</vt:lpstr>
      <vt:lpstr>Приказ Минтруда России от 29 апреля 2025г. № 287н  «О внесении изменений в некоторые приказы Министерства труда и социальной защиты Российской Федерации по вопросам охраны труда»</vt:lpstr>
      <vt:lpstr>СПЕЦИАЛЬНАЯ ОЦЕНКА УСЛОВИЙ ТРУДА Особенности проведения</vt:lpstr>
      <vt:lpstr>СПЕЦИАЛЬНАЯ ОЦЕНКА УСЛОВИЙ ТРУДА Особенности проведения</vt:lpstr>
      <vt:lpstr>СПЕЦИАЛЬНАЯ ОЦЕНКА УСЛОВИЙ ТРУДА Особенности проведения</vt:lpstr>
      <vt:lpstr>Требования к размещению аптечек</vt:lpstr>
      <vt:lpstr>Требования к аптечкам</vt:lpstr>
      <vt:lpstr>Требования к аптечкам</vt:lpstr>
      <vt:lpstr>Радиационная безопасность</vt:lpstr>
      <vt:lpstr>ПОЖАРНАЯ БЕЗОПАСНОСТЬ</vt:lpstr>
      <vt:lpstr>ПОЖАРНАЯ БЕЗОПАСНОСТЬ</vt:lpstr>
      <vt:lpstr>ПОЖАРНАЯ БЕЗОПАСНОСТЬ</vt:lpstr>
      <vt:lpstr>ПОЖАРНАЯ БЕЗОПАСНОСТЬ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АКТУАЛЬНЫЕ ИЗМЕНЕНИЯ  В ЗАКОНОДАТЕЛЬСТВЕ  В СФЕРЕ ОХРАНЫ ТРУДА</dc:title>
  <dc:creator>Наталья Владимировна</dc:creator>
  <cp:lastModifiedBy>Наталья Владимировна</cp:lastModifiedBy>
  <cp:revision>96</cp:revision>
  <cp:lastPrinted>2025-08-21T01:26:37Z</cp:lastPrinted>
  <dcterms:created xsi:type="dcterms:W3CDTF">2024-08-19T06:39:54Z</dcterms:created>
  <dcterms:modified xsi:type="dcterms:W3CDTF">2025-08-21T02:07:55Z</dcterms:modified>
</cp:coreProperties>
</file>